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2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47" r:id="rId2"/>
    <p:sldId id="496" r:id="rId3"/>
    <p:sldId id="519" r:id="rId4"/>
    <p:sldId id="520" r:id="rId5"/>
    <p:sldId id="521" r:id="rId6"/>
    <p:sldId id="522" r:id="rId7"/>
    <p:sldId id="491" r:id="rId8"/>
    <p:sldId id="355" r:id="rId9"/>
  </p:sldIdLst>
  <p:sldSz cx="9144000" cy="5143500" type="screen16x9"/>
  <p:notesSz cx="6858000" cy="9144000"/>
  <p:embeddedFontLst>
    <p:embeddedFont>
      <p:font typeface="Open Sans Semibold" charset="0"/>
      <p:bold r:id="rId12"/>
      <p:boldItalic r:id="rId13"/>
    </p:embeddedFont>
    <p:embeddedFont>
      <p:font typeface="Open Sans Extrabold" charset="0"/>
      <p:bold r:id="rId14"/>
      <p:boldItalic r:id="rId15"/>
    </p:embeddedFont>
    <p:embeddedFont>
      <p:font typeface="PT Sans" charset="-52"/>
      <p:regular r:id="rId16"/>
      <p:bold r:id="rId17"/>
      <p:italic r:id="rId18"/>
      <p:boldItalic r:id="rId19"/>
    </p:embeddedFont>
    <p:embeddedFont>
      <p:font typeface="MS PGothic" pitchFamily="34" charset="-128"/>
      <p:regular r:id="rId20"/>
    </p:embeddedFont>
    <p:embeddedFont>
      <p:font typeface="Franklin Gothic Demi Cond" charset="0"/>
      <p:regular r:id="rId21"/>
    </p:embeddedFont>
    <p:embeddedFont>
      <p:font typeface="Open Sans bold" charset="0"/>
      <p:bold r:id="rId22"/>
    </p:embeddedFont>
    <p:embeddedFont>
      <p:font typeface="Calibri Light" pitchFamily="34" charset="0"/>
      <p:regular r:id="rId23"/>
      <p:italic r:id="rId24"/>
    </p:embeddedFont>
    <p:embeddedFont>
      <p:font typeface="Myriad Arabic" charset="-78"/>
      <p:regular r:id="rId25"/>
      <p:bold r:id="rId26"/>
      <p:italic r:id="rId27"/>
      <p:boldItalic r:id="rId28"/>
    </p:embeddedFont>
    <p:embeddedFont>
      <p:font typeface="Franklin Gothic Book" charset="0"/>
      <p:regular r:id="rId29"/>
      <p: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Franklin Gothic Medium" pitchFamily="34" charset="0"/>
      <p:regular r:id="rId35"/>
      <p:italic r:id="rId36"/>
    </p:embeddedFont>
    <p:embeddedFont>
      <p:font typeface="Tahoma" pitchFamily="34" charset="0"/>
      <p:regular r:id="rId37"/>
      <p:bold r:id="rId38"/>
    </p:embeddedFont>
    <p:embeddedFont>
      <p:font typeface="Open Sans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746"/>
    <a:srgbClr val="7B8F9D"/>
    <a:srgbClr val="424C53"/>
    <a:srgbClr val="ED3645"/>
    <a:srgbClr val="7C34AF"/>
    <a:srgbClr val="FE4328"/>
    <a:srgbClr val="0070C0"/>
    <a:srgbClr val="6AAE0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9" d="100"/>
          <a:sy n="99" d="100"/>
        </p:scale>
        <p:origin x="-76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font" Target="fonts/font31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7/11/2017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8980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85974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0165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2360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320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11/07/2017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Понятие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“массив”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  <a:p>
            <a:pPr algn="l" fontAlgn="auto">
              <a:spcAft>
                <a:spcPts val="0"/>
              </a:spcAft>
              <a:defRPr/>
            </a:pP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9" y="1306781"/>
            <a:ext cx="8079430" cy="1291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Массив в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— набор разнотипных компонентов (элементов), доступ к которым осуществляется по индексу (индексам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Индекс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— элемент перечислимого множества, который указывает на конкретный элемент массива, обычно является неотрицательным целым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числом. Через индекс происходит обращение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 конкретному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элементу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5839" y="2597944"/>
            <a:ext cx="64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array</a:t>
            </a:r>
            <a:endParaRPr lang="ru-RU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4" name="Прямая со стрелкой 8"/>
          <p:cNvCxnSpPr>
            <a:stCxn id="29" idx="3"/>
            <a:endCxn id="26" idx="1"/>
          </p:cNvCxnSpPr>
          <p:nvPr/>
        </p:nvCxnSpPr>
        <p:spPr>
          <a:xfrm>
            <a:off x="4964014" y="3959683"/>
            <a:ext cx="323112" cy="54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024366" y="3327781"/>
            <a:ext cx="787289" cy="387350"/>
            <a:chOff x="1655676" y="3399842"/>
            <a:chExt cx="1323670" cy="387350"/>
          </a:xfrm>
        </p:grpSpPr>
        <p:sp>
          <p:nvSpPr>
            <p:cNvPr id="15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123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86402" y="3327781"/>
            <a:ext cx="787289" cy="387350"/>
            <a:chOff x="1655676" y="3399842"/>
            <a:chExt cx="1323670" cy="387350"/>
          </a:xfrm>
        </p:grpSpPr>
        <p:sp>
          <p:nvSpPr>
            <p:cNvPr id="19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asd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”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48438" y="3327781"/>
            <a:ext cx="787289" cy="387350"/>
            <a:chOff x="1655676" y="3399842"/>
            <a:chExt cx="1323670" cy="387350"/>
          </a:xfrm>
        </p:grpSpPr>
        <p:sp>
          <p:nvSpPr>
            <p:cNvPr id="22" name="Скругленный прямоугольник 9"/>
            <p:cNvSpPr/>
            <p:nvPr/>
          </p:nvSpPr>
          <p:spPr>
            <a:xfrm>
              <a:off x="1655676" y="3399842"/>
              <a:ext cx="1323670" cy="387350"/>
            </a:xfrm>
            <a:prstGeom prst="roundRect">
              <a:avLst/>
            </a:prstGeom>
            <a:solidFill>
              <a:srgbClr val="7B8F9D"/>
            </a:solidFill>
            <a:ln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85560" y="3436540"/>
              <a:ext cx="1242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defRPr>
              </a:lvl1pPr>
            </a:lstStyle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true</a:t>
              </a:r>
              <a:endParaRPr lang="ru-RU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98029" y="3003798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[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10474" y="3003798"/>
            <a:ext cx="25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</a:rPr>
              <a:t>]</a:t>
            </a:r>
            <a:endParaRPr lang="ru-RU" sz="5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87126" y="380633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9162" y="381214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0351" y="3805795"/>
            <a:ext cx="24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7944" y="3805794"/>
            <a:ext cx="89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Индексы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Right Brace 31"/>
          <p:cNvSpPr/>
          <p:nvPr/>
        </p:nvSpPr>
        <p:spPr>
          <a:xfrm rot="16200000">
            <a:off x="6291932" y="1214203"/>
            <a:ext cx="155448" cy="3584820"/>
          </a:xfrm>
          <a:prstGeom prst="rightBrace">
            <a:avLst/>
          </a:prstGeom>
          <a:ln>
            <a:solidFill>
              <a:srgbClr val="7B8F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16728" t="32150" r="44685" b="40550"/>
          <a:stretch/>
        </p:blipFill>
        <p:spPr>
          <a:xfrm>
            <a:off x="707510" y="2950287"/>
            <a:ext cx="2700300" cy="1074609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9" name="Прямая со стрелкой 8"/>
          <p:cNvCxnSpPr>
            <a:endCxn id="27" idx="2"/>
          </p:cNvCxnSpPr>
          <p:nvPr/>
        </p:nvCxnSpPr>
        <p:spPr>
          <a:xfrm>
            <a:off x="2447764" y="3672256"/>
            <a:ext cx="3925897" cy="447666"/>
          </a:xfrm>
          <a:prstGeom prst="bentConnector4">
            <a:avLst>
              <a:gd name="adj1" fmla="val -26"/>
              <a:gd name="adj2" fmla="val 132341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23126" y="4244193"/>
            <a:ext cx="3256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Доступ к элементу массива по индексу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Isosceles Triangle 44"/>
          <p:cNvSpPr/>
          <p:nvPr/>
        </p:nvSpPr>
        <p:spPr>
          <a:xfrm rot="5400000">
            <a:off x="3396659" y="3402101"/>
            <a:ext cx="720080" cy="144016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520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Создание массива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329034" y="1306781"/>
            <a:ext cx="3275416" cy="3317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Массив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ы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создать двумя способами: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ерез блок-инициализатор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[]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конструктор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Второй способ используется реже, так как первый короче.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Однако, в тех случаях, когда нужно задать массив на определенное количество элементов с пустыми значениями, первый способ 	     не подходит.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0666" t="49613" r="34841" b="44474"/>
          <a:stretch/>
        </p:blipFill>
        <p:spPr>
          <a:xfrm>
            <a:off x="626094" y="2927473"/>
            <a:ext cx="4392488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20666" t="40550" r="34841" b="53537"/>
          <a:stretch/>
        </p:blipFill>
        <p:spPr>
          <a:xfrm>
            <a:off x="618670" y="1537803"/>
            <a:ext cx="4392488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4" name="Прямая со стрелкой 8"/>
          <p:cNvCxnSpPr>
            <a:stCxn id="35" idx="0"/>
          </p:cNvCxnSpPr>
          <p:nvPr/>
        </p:nvCxnSpPr>
        <p:spPr>
          <a:xfrm flipV="1">
            <a:off x="1398165" y="1866156"/>
            <a:ext cx="0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6080" y="2226006"/>
            <a:ext cx="126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Имя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>
            <a:stCxn id="35" idx="2"/>
          </p:cNvCxnSpPr>
          <p:nvPr/>
        </p:nvCxnSpPr>
        <p:spPr>
          <a:xfrm>
            <a:off x="1398165" y="2533783"/>
            <a:ext cx="0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62334" y="2226006"/>
            <a:ext cx="163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Элементы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0" name="Прямая со стрелкой 8"/>
          <p:cNvCxnSpPr>
            <a:stCxn id="38" idx="0"/>
          </p:cNvCxnSpPr>
          <p:nvPr/>
        </p:nvCxnSpPr>
        <p:spPr>
          <a:xfrm flipH="1" flipV="1">
            <a:off x="2462298" y="1866156"/>
            <a:ext cx="1018120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8"/>
          <p:cNvCxnSpPr>
            <a:stCxn id="38" idx="0"/>
          </p:cNvCxnSpPr>
          <p:nvPr/>
        </p:nvCxnSpPr>
        <p:spPr>
          <a:xfrm flipH="1" flipV="1">
            <a:off x="3094382" y="1866156"/>
            <a:ext cx="386036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>
            <a:stCxn id="38" idx="0"/>
          </p:cNvCxnSpPr>
          <p:nvPr/>
        </p:nvCxnSpPr>
        <p:spPr>
          <a:xfrm flipV="1">
            <a:off x="3480418" y="1866156"/>
            <a:ext cx="98004" cy="35985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8"/>
          <p:cNvCxnSpPr>
            <a:stCxn id="38" idx="2"/>
          </p:cNvCxnSpPr>
          <p:nvPr/>
        </p:nvCxnSpPr>
        <p:spPr>
          <a:xfrm flipH="1">
            <a:off x="3246782" y="2533783"/>
            <a:ext cx="233636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8"/>
          <p:cNvCxnSpPr>
            <a:stCxn id="38" idx="2"/>
          </p:cNvCxnSpPr>
          <p:nvPr/>
        </p:nvCxnSpPr>
        <p:spPr>
          <a:xfrm>
            <a:off x="3480418" y="2533783"/>
            <a:ext cx="314028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>
            <a:stCxn id="38" idx="2"/>
          </p:cNvCxnSpPr>
          <p:nvPr/>
        </p:nvCxnSpPr>
        <p:spPr>
          <a:xfrm>
            <a:off x="3480418" y="2533783"/>
            <a:ext cx="890092" cy="3936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20863" t="58723" r="53967" b="35381"/>
          <a:stretch/>
        </p:blipFill>
        <p:spPr>
          <a:xfrm>
            <a:off x="618670" y="3935585"/>
            <a:ext cx="2491700" cy="32835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8" name="TextBox 57"/>
          <p:cNvSpPr txBox="1"/>
          <p:nvPr/>
        </p:nvSpPr>
        <p:spPr>
          <a:xfrm>
            <a:off x="503548" y="3626035"/>
            <a:ext cx="2768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Обращение к элементам массива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7017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Одномерные и многомерные массивы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2"/>
            <a:ext cx="8079431" cy="9791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Многомерные массивы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массивы, содержащие более одного индекса.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создать многомерный массив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достаточно в качестве значений одномерному массиву присвоить новые массивы.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697" t="12550" r="53937" b="71843"/>
          <a:stretch/>
        </p:blipFill>
        <p:spPr>
          <a:xfrm>
            <a:off x="1425596" y="3113673"/>
            <a:ext cx="2714355" cy="870786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8697" t="33392" r="53937" b="43700"/>
          <a:stretch/>
        </p:blipFill>
        <p:spPr>
          <a:xfrm>
            <a:off x="4824028" y="2904847"/>
            <a:ext cx="2714355" cy="127813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1323060" y="2805896"/>
            <a:ext cx="178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Одномерный массив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0071" y="2583908"/>
            <a:ext cx="193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Многомерный массив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35773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Длина массива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1048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массивы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созданные функцией-конструктором либо блоком-инициализатором, имеют специальное свойство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устанавливающее количество элементов в массиве.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автоматически обновляется при добавлении/удалении элементов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320" t="34950" r="42518" b="37401"/>
          <a:stretch/>
        </p:blipFill>
        <p:spPr>
          <a:xfrm>
            <a:off x="934243" y="2800418"/>
            <a:ext cx="3866962" cy="14975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400091" y="2571750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Ни один элемент не определен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091" y="2884181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пустые элементы 0-9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091" y="3196612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0-2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0091" y="3619330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 и 1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0091" y="3931761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Определены элементы 0, 1 и 5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00091" y="4244193"/>
            <a:ext cx="288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Определены элементы 0,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 5 и 49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Прямая со стрелкой 8"/>
          <p:cNvCxnSpPr>
            <a:stCxn id="12" idx="1"/>
          </p:cNvCxnSpPr>
          <p:nvPr/>
        </p:nvCxnSpPr>
        <p:spPr>
          <a:xfrm flipH="1">
            <a:off x="4801205" y="2725639"/>
            <a:ext cx="598886" cy="1974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8"/>
          <p:cNvCxnSpPr>
            <a:stCxn id="13" idx="1"/>
          </p:cNvCxnSpPr>
          <p:nvPr/>
        </p:nvCxnSpPr>
        <p:spPr>
          <a:xfrm flipH="1">
            <a:off x="4801205" y="3038070"/>
            <a:ext cx="598886" cy="8794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8"/>
          <p:cNvCxnSpPr>
            <a:stCxn id="14" idx="1"/>
          </p:cNvCxnSpPr>
          <p:nvPr/>
        </p:nvCxnSpPr>
        <p:spPr>
          <a:xfrm flipH="1">
            <a:off x="4801205" y="3350501"/>
            <a:ext cx="598886" cy="12659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8"/>
          <p:cNvCxnSpPr>
            <a:stCxn id="15" idx="1"/>
          </p:cNvCxnSpPr>
          <p:nvPr/>
        </p:nvCxnSpPr>
        <p:spPr>
          <a:xfrm flipH="1">
            <a:off x="4801205" y="3773219"/>
            <a:ext cx="598886" cy="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8"/>
          <p:cNvCxnSpPr>
            <a:stCxn id="16" idx="1"/>
          </p:cNvCxnSpPr>
          <p:nvPr/>
        </p:nvCxnSpPr>
        <p:spPr>
          <a:xfrm flipH="1" flipV="1">
            <a:off x="4801205" y="3944903"/>
            <a:ext cx="598886" cy="140747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8"/>
          <p:cNvCxnSpPr>
            <a:stCxn id="17" idx="1"/>
          </p:cNvCxnSpPr>
          <p:nvPr/>
        </p:nvCxnSpPr>
        <p:spPr>
          <a:xfrm flipH="1" flipV="1">
            <a:off x="4801205" y="4155926"/>
            <a:ext cx="598886" cy="24215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43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Массивы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smtClean="0">
                <a:solidFill>
                  <a:srgbClr val="ED3645"/>
                </a:solidFill>
                <a:latin typeface="+mn-lt"/>
              </a:rPr>
              <a:t>Методы для работы с массивами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4" name="Text Placeholder 5"/>
          <p:cNvSpPr txBox="1">
            <a:spLocks/>
          </p:cNvSpPr>
          <p:nvPr/>
        </p:nvSpPr>
        <p:spPr>
          <a:xfrm>
            <a:off x="525018" y="1306781"/>
            <a:ext cx="8079433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join()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преобразует элементы массива в строки и объединяет их.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reverse()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меняет порядок следования элементов на противоположный.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сортировка элементов массива в алфавитном порядке.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concat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возвращает новый массив, содержащий элементы исходного массива, дополненного параметрами метода.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slice()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возвращает фрагмент, или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подмассив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указанного массива.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splice()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универсальный метод для вставки/удаления элементов массива.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push()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добавляет элементы в конец массива и возвращает его новую длину.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удаляет последний элемент из массива и возвращает удаленное значение.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shift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добавляет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начало массива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возвращает его новую длину.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shift()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удаляет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первый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из массива и возвращает удаленное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2898732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map3.jpg"/>
          <p:cNvPicPr>
            <a:picLocks noGrp="1" noChangeAspect="1"/>
          </p:cNvPicPr>
          <p:nvPr>
            <p:ph type="pic" sz="quarter" idx="59"/>
          </p:nvPr>
        </p:nvPicPr>
        <p:blipFill>
          <a:blip r:embed="rId2" cstate="print"/>
          <a:srcRect l="53" r="53"/>
          <a:stretch>
            <a:fillRect/>
          </a:stretch>
        </p:blipFill>
        <p:spPr>
          <a:xfrm>
            <a:off x="0" y="1971836"/>
            <a:ext cx="9144000" cy="2724150"/>
          </a:xfrm>
        </p:spPr>
      </p:pic>
      <p:sp>
        <p:nvSpPr>
          <p:cNvPr id="11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21508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093913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ул. Кутузова, 18/7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ru-RU" sz="1200" dirty="0" err="1" smtClean="0">
                <a:solidFill>
                  <a:schemeClr val="bg1"/>
                </a:solidFill>
              </a:rPr>
              <a:t>оф</a:t>
            </a:r>
            <a:r>
              <a:rPr lang="ru-RU" sz="1200" dirty="0" smtClean="0">
                <a:solidFill>
                  <a:schemeClr val="bg1"/>
                </a:solidFill>
              </a:rPr>
              <a:t>. 301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2150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51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511" name="Picture 22" descr="faceboo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ижний колонтитул 9"/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7B8F9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53594</TotalTime>
  <Words>311</Words>
  <Application>Microsoft Office PowerPoint</Application>
  <PresentationFormat>Экран (16:9)</PresentationFormat>
  <Paragraphs>80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26" baseType="lpstr">
      <vt:lpstr>Arial</vt:lpstr>
      <vt:lpstr>Open Sans Semibold</vt:lpstr>
      <vt:lpstr>Open Sans Extrabold</vt:lpstr>
      <vt:lpstr>PT Sans</vt:lpstr>
      <vt:lpstr>MS PGothic</vt:lpstr>
      <vt:lpstr>Nexa Bold</vt:lpstr>
      <vt:lpstr>Franklin Gothic Demi Cond</vt:lpstr>
      <vt:lpstr>Open Sans bold</vt:lpstr>
      <vt:lpstr>Calibri Light</vt:lpstr>
      <vt:lpstr>Myriad Arabic</vt:lpstr>
      <vt:lpstr>Mission Gothic Regular</vt:lpstr>
      <vt:lpstr>Mission Gothic Black</vt:lpstr>
      <vt:lpstr>Franklin Gothic Book</vt:lpstr>
      <vt:lpstr>Calibri</vt:lpstr>
      <vt:lpstr>Franklin Gothic Medium</vt:lpstr>
      <vt:lpstr>Tahoma</vt:lpstr>
      <vt:lpstr>Open Sans</vt:lpstr>
      <vt:lpstr>Office Theme</vt:lpstr>
      <vt:lpstr>Презентация PowerPoint</vt:lpstr>
      <vt:lpstr>Массивы</vt:lpstr>
      <vt:lpstr>Массивы</vt:lpstr>
      <vt:lpstr>Массивы</vt:lpstr>
      <vt:lpstr>Массивы</vt:lpstr>
      <vt:lpstr>Массивы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Paul</cp:lastModifiedBy>
  <cp:revision>886</cp:revision>
  <dcterms:created xsi:type="dcterms:W3CDTF">2013-04-14T18:18:29Z</dcterms:created>
  <dcterms:modified xsi:type="dcterms:W3CDTF">2017-07-11T15:02:07Z</dcterms:modified>
</cp:coreProperties>
</file>